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sldIdLst>
    <p:sldId id="256" r:id="rId3"/>
    <p:sldId id="257" r:id="rId4"/>
    <p:sldId id="280" r:id="rId5"/>
    <p:sldId id="259" r:id="rId6"/>
    <p:sldId id="281" r:id="rId7"/>
    <p:sldId id="282" r:id="rId8"/>
    <p:sldId id="285" r:id="rId9"/>
    <p:sldId id="283" r:id="rId10"/>
    <p:sldId id="284" r:id="rId11"/>
    <p:sldId id="286" r:id="rId12"/>
    <p:sldId id="288" r:id="rId13"/>
  </p:sldIdLst>
  <p:sldSz cx="9144000" cy="5143500" type="screen16x9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-946" y="-259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8AD635C-AC12-41CD-B0D5-CF54FDA48B79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1FB3A2C-E371-45D1-9F10-6F5277A7142C}">
      <dgm:prSet phldrT="[Text]" custT="1"/>
      <dgm:spPr>
        <a:solidFill>
          <a:schemeClr val="accent6"/>
        </a:solidFill>
      </dgm:spPr>
      <dgm:t>
        <a:bodyPr/>
        <a:lstStyle/>
        <a:p>
          <a:r>
            <a:rPr lang="en-US" sz="1800" b="1" dirty="0" smtClean="0">
              <a:solidFill>
                <a:schemeClr val="bg1"/>
              </a:solidFill>
            </a:rPr>
            <a:t>Hyperactivity </a:t>
          </a:r>
        </a:p>
        <a:p>
          <a:r>
            <a:rPr lang="en-US" sz="1100" b="1" dirty="0" smtClean="0">
              <a:solidFill>
                <a:schemeClr val="bg1"/>
              </a:solidFill>
            </a:rPr>
            <a:t>It means having increased movement, impulsive actions, and a shorter attention span, and being easily distracted.</a:t>
          </a:r>
          <a:endParaRPr lang="en-US" sz="1100" b="1" dirty="0"/>
        </a:p>
      </dgm:t>
    </dgm:pt>
    <dgm:pt modelId="{F614786E-F862-48AB-B7E1-9BDDBD99E983}" type="parTrans" cxnId="{2FE0F581-63B9-453D-B580-C54C6B9BA405}">
      <dgm:prSet/>
      <dgm:spPr/>
      <dgm:t>
        <a:bodyPr/>
        <a:lstStyle/>
        <a:p>
          <a:endParaRPr lang="en-US" b="1"/>
        </a:p>
      </dgm:t>
    </dgm:pt>
    <dgm:pt modelId="{021B8087-4CDD-4E7E-89F5-C7414A3C0EE3}" type="sibTrans" cxnId="{2FE0F581-63B9-453D-B580-C54C6B9BA405}">
      <dgm:prSet/>
      <dgm:spPr/>
      <dgm:t>
        <a:bodyPr/>
        <a:lstStyle/>
        <a:p>
          <a:endParaRPr lang="en-US" b="1"/>
        </a:p>
      </dgm:t>
    </dgm:pt>
    <dgm:pt modelId="{48523C42-9639-4AF2-9716-E9F8679ACA24}">
      <dgm:prSet phldrT="[Text]" custT="1"/>
      <dgm:spPr>
        <a:solidFill>
          <a:schemeClr val="accent6"/>
        </a:solidFill>
      </dgm:spPr>
      <dgm:t>
        <a:bodyPr/>
        <a:lstStyle/>
        <a:p>
          <a:r>
            <a:rPr lang="en-US" sz="1800" b="1" dirty="0" smtClean="0">
              <a:solidFill>
                <a:schemeClr val="bg1"/>
              </a:solidFill>
            </a:rPr>
            <a:t>Impulsivity </a:t>
          </a:r>
        </a:p>
        <a:p>
          <a:r>
            <a:rPr lang="en-US" sz="1100" b="1" dirty="0" smtClean="0">
              <a:solidFill>
                <a:schemeClr val="bg1"/>
              </a:solidFill>
            </a:rPr>
            <a:t>It refers to inclination to act on impulse rather than thought. People who are overly impulsive, seem unable to curb their immediate reactions or think before they act</a:t>
          </a:r>
          <a:endParaRPr lang="en-US" sz="1100" b="1" dirty="0"/>
        </a:p>
      </dgm:t>
    </dgm:pt>
    <dgm:pt modelId="{B28C4E38-8FFF-435B-937A-C1BF2C1C3779}" type="parTrans" cxnId="{477BF876-BA8C-4957-8004-74B98E022E12}">
      <dgm:prSet/>
      <dgm:spPr/>
      <dgm:t>
        <a:bodyPr/>
        <a:lstStyle/>
        <a:p>
          <a:endParaRPr lang="en-US" b="1"/>
        </a:p>
      </dgm:t>
    </dgm:pt>
    <dgm:pt modelId="{9CFB7B19-487B-4ADB-BD20-820CFF5E8CE0}" type="sibTrans" cxnId="{477BF876-BA8C-4957-8004-74B98E022E12}">
      <dgm:prSet/>
      <dgm:spPr/>
      <dgm:t>
        <a:bodyPr/>
        <a:lstStyle/>
        <a:p>
          <a:endParaRPr lang="en-US" b="1"/>
        </a:p>
      </dgm:t>
    </dgm:pt>
    <dgm:pt modelId="{1157032E-3698-4C58-A5F8-F5949C6869E9}">
      <dgm:prSet phldrT="[Text]" custT="1"/>
      <dgm:spPr>
        <a:solidFill>
          <a:schemeClr val="accent6"/>
        </a:solidFill>
      </dgm:spPr>
      <dgm:t>
        <a:bodyPr/>
        <a:lstStyle/>
        <a:p>
          <a:r>
            <a:rPr lang="en-US" sz="1800" b="1" dirty="0" smtClean="0">
              <a:solidFill>
                <a:schemeClr val="bg1"/>
              </a:solidFill>
            </a:rPr>
            <a:t>Inattention </a:t>
          </a:r>
        </a:p>
        <a:p>
          <a:r>
            <a:rPr lang="en-US" sz="1100" b="1" dirty="0" smtClean="0">
              <a:solidFill>
                <a:schemeClr val="bg1"/>
              </a:solidFill>
            </a:rPr>
            <a:t>It is often accompanied by symptoms such as restlessness, problems doing quiet activities, problems with executive function, talking excessively, and fidgeting.</a:t>
          </a:r>
          <a:endParaRPr lang="en-US" sz="1100" b="1" dirty="0"/>
        </a:p>
      </dgm:t>
    </dgm:pt>
    <dgm:pt modelId="{7D321879-0640-4D48-9086-9865CCD40F44}" type="parTrans" cxnId="{62D9C75B-84BD-4BBC-BF0F-6F45EFB5969E}">
      <dgm:prSet/>
      <dgm:spPr/>
      <dgm:t>
        <a:bodyPr/>
        <a:lstStyle/>
        <a:p>
          <a:endParaRPr lang="en-US" b="1"/>
        </a:p>
      </dgm:t>
    </dgm:pt>
    <dgm:pt modelId="{324651EC-CA7A-4CEC-BADC-D0C354D00656}" type="sibTrans" cxnId="{62D9C75B-84BD-4BBC-BF0F-6F45EFB5969E}">
      <dgm:prSet/>
      <dgm:spPr/>
      <dgm:t>
        <a:bodyPr/>
        <a:lstStyle/>
        <a:p>
          <a:endParaRPr lang="en-US" b="1"/>
        </a:p>
      </dgm:t>
    </dgm:pt>
    <dgm:pt modelId="{6D419298-58F4-426A-B2E5-6783F4921750}" type="pres">
      <dgm:prSet presAssocID="{98AD635C-AC12-41CD-B0D5-CF54FDA48B79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02936D0-C62C-4019-B424-117449B76B61}" type="pres">
      <dgm:prSet presAssocID="{11FB3A2C-E371-45D1-9F10-6F5277A7142C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A06AE9E-2208-40FB-AB62-656037983962}" type="pres">
      <dgm:prSet presAssocID="{021B8087-4CDD-4E7E-89F5-C7414A3C0EE3}" presName="sibTrans" presStyleCnt="0"/>
      <dgm:spPr/>
    </dgm:pt>
    <dgm:pt modelId="{4CC5E402-FFB5-4CAF-9FF8-263D177BC4B9}" type="pres">
      <dgm:prSet presAssocID="{48523C42-9639-4AF2-9716-E9F8679ACA24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89211BC-216F-4F67-ACFD-12DC31A2E0F6}" type="pres">
      <dgm:prSet presAssocID="{9CFB7B19-487B-4ADB-BD20-820CFF5E8CE0}" presName="sibTrans" presStyleCnt="0"/>
      <dgm:spPr/>
    </dgm:pt>
    <dgm:pt modelId="{7AF57266-2360-497C-9DFA-F47462398C78}" type="pres">
      <dgm:prSet presAssocID="{1157032E-3698-4C58-A5F8-F5949C6869E9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D50D00C-26E0-4827-9711-A422B4DA5985}" type="presOf" srcId="{98AD635C-AC12-41CD-B0D5-CF54FDA48B79}" destId="{6D419298-58F4-426A-B2E5-6783F4921750}" srcOrd="0" destOrd="0" presId="urn:microsoft.com/office/officeart/2005/8/layout/default"/>
    <dgm:cxn modelId="{2FE0F581-63B9-453D-B580-C54C6B9BA405}" srcId="{98AD635C-AC12-41CD-B0D5-CF54FDA48B79}" destId="{11FB3A2C-E371-45D1-9F10-6F5277A7142C}" srcOrd="0" destOrd="0" parTransId="{F614786E-F862-48AB-B7E1-9BDDBD99E983}" sibTransId="{021B8087-4CDD-4E7E-89F5-C7414A3C0EE3}"/>
    <dgm:cxn modelId="{E228EE24-247E-4C40-B1D0-0B48ABDA2B39}" type="presOf" srcId="{11FB3A2C-E371-45D1-9F10-6F5277A7142C}" destId="{002936D0-C62C-4019-B424-117449B76B61}" srcOrd="0" destOrd="0" presId="urn:microsoft.com/office/officeart/2005/8/layout/default"/>
    <dgm:cxn modelId="{83F12375-9301-410F-B4C0-4AE009A35B21}" type="presOf" srcId="{48523C42-9639-4AF2-9716-E9F8679ACA24}" destId="{4CC5E402-FFB5-4CAF-9FF8-263D177BC4B9}" srcOrd="0" destOrd="0" presId="urn:microsoft.com/office/officeart/2005/8/layout/default"/>
    <dgm:cxn modelId="{1DFC81C0-DE1F-4F31-9A22-A1EF2B6EBDE6}" type="presOf" srcId="{1157032E-3698-4C58-A5F8-F5949C6869E9}" destId="{7AF57266-2360-497C-9DFA-F47462398C78}" srcOrd="0" destOrd="0" presId="urn:microsoft.com/office/officeart/2005/8/layout/default"/>
    <dgm:cxn modelId="{62D9C75B-84BD-4BBC-BF0F-6F45EFB5969E}" srcId="{98AD635C-AC12-41CD-B0D5-CF54FDA48B79}" destId="{1157032E-3698-4C58-A5F8-F5949C6869E9}" srcOrd="2" destOrd="0" parTransId="{7D321879-0640-4D48-9086-9865CCD40F44}" sibTransId="{324651EC-CA7A-4CEC-BADC-D0C354D00656}"/>
    <dgm:cxn modelId="{477BF876-BA8C-4957-8004-74B98E022E12}" srcId="{98AD635C-AC12-41CD-B0D5-CF54FDA48B79}" destId="{48523C42-9639-4AF2-9716-E9F8679ACA24}" srcOrd="1" destOrd="0" parTransId="{B28C4E38-8FFF-435B-937A-C1BF2C1C3779}" sibTransId="{9CFB7B19-487B-4ADB-BD20-820CFF5E8CE0}"/>
    <dgm:cxn modelId="{DA909CC0-5318-44E2-A527-674E78947D5A}" type="presParOf" srcId="{6D419298-58F4-426A-B2E5-6783F4921750}" destId="{002936D0-C62C-4019-B424-117449B76B61}" srcOrd="0" destOrd="0" presId="urn:microsoft.com/office/officeart/2005/8/layout/default"/>
    <dgm:cxn modelId="{8911DC8F-3EEC-4784-AC69-F694AC114B2F}" type="presParOf" srcId="{6D419298-58F4-426A-B2E5-6783F4921750}" destId="{CA06AE9E-2208-40FB-AB62-656037983962}" srcOrd="1" destOrd="0" presId="urn:microsoft.com/office/officeart/2005/8/layout/default"/>
    <dgm:cxn modelId="{A37FB3DB-EA72-4A81-A71D-8955C0312728}" type="presParOf" srcId="{6D419298-58F4-426A-B2E5-6783F4921750}" destId="{4CC5E402-FFB5-4CAF-9FF8-263D177BC4B9}" srcOrd="2" destOrd="0" presId="urn:microsoft.com/office/officeart/2005/8/layout/default"/>
    <dgm:cxn modelId="{AE7C288F-6717-4EA7-8186-BF5901516A3D}" type="presParOf" srcId="{6D419298-58F4-426A-B2E5-6783F4921750}" destId="{689211BC-216F-4F67-ACFD-12DC31A2E0F6}" srcOrd="3" destOrd="0" presId="urn:microsoft.com/office/officeart/2005/8/layout/default"/>
    <dgm:cxn modelId="{9E5AA3A0-DD80-4543-9743-F56FF6E17250}" type="presParOf" srcId="{6D419298-58F4-426A-B2E5-6783F4921750}" destId="{7AF57266-2360-497C-9DFA-F47462398C78}" srcOrd="4" destOrd="0" presId="urn:microsoft.com/office/officeart/2005/8/layout/default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2219768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pPr/>
              <a:t>7/8/2020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035354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3008313" cy="8715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4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076325"/>
            <a:ext cx="3008313" cy="35179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pPr/>
              <a:t>7/8/2020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018249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60375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900"/>
            <a:ext cx="5486400" cy="6032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pPr/>
              <a:t>7/8/2020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224409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pPr/>
              <a:t>7/8/2020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108716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6375"/>
            <a:ext cx="2057400" cy="43878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6375"/>
            <a:ext cx="6019800" cy="43878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pPr/>
              <a:t>7/8/2020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40091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9144000" cy="884466"/>
          </a:xfrm>
          <a:prstGeom prst="rect">
            <a:avLst/>
          </a:prstGeom>
        </p:spPr>
        <p:txBody>
          <a:bodyPr anchor="ctr"/>
          <a:lstStyle>
            <a:lvl1pPr algn="l">
              <a:defRPr>
                <a:solidFill>
                  <a:schemeClr val="accent6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ko-KR" dirty="0" smtClean="0"/>
              <a:t> Free PPT _ Click to add title</a:t>
            </a:r>
            <a:endParaRPr lang="ko-KR" alt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95536" y="1131590"/>
            <a:ext cx="8496944" cy="46064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>
                <a:solidFill>
                  <a:schemeClr val="accent6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0"/>
          </p:nvPr>
        </p:nvSpPr>
        <p:spPr>
          <a:xfrm>
            <a:off x="405880" y="1808261"/>
            <a:ext cx="8496944" cy="2995737"/>
          </a:xfrm>
          <a:prstGeom prst="rect">
            <a:avLst/>
          </a:prstGeom>
        </p:spPr>
        <p:txBody>
          <a:bodyPr lIns="396000" anchor="t"/>
          <a:lstStyle>
            <a:lvl1pPr marL="0" indent="0">
              <a:buNone/>
              <a:defRPr sz="1400">
                <a:solidFill>
                  <a:schemeClr val="accent6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1146943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619672" y="0"/>
            <a:ext cx="7524328" cy="884466"/>
          </a:xfrm>
          <a:prstGeom prst="rect">
            <a:avLst/>
          </a:prstGeom>
        </p:spPr>
        <p:txBody>
          <a:bodyPr anchor="ctr"/>
          <a:lstStyle>
            <a:lvl1pPr algn="l">
              <a:defRPr>
                <a:solidFill>
                  <a:schemeClr val="accent6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ko-KR" dirty="0" smtClean="0"/>
              <a:t>Free PPT _ Click to add title</a:t>
            </a:r>
            <a:endParaRPr lang="ko-KR" alt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979712" y="987574"/>
            <a:ext cx="6912768" cy="46064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>
                <a:solidFill>
                  <a:schemeClr val="accent6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0"/>
          </p:nvPr>
        </p:nvSpPr>
        <p:spPr>
          <a:xfrm>
            <a:off x="1990056" y="1664245"/>
            <a:ext cx="6912768" cy="2995737"/>
          </a:xfrm>
          <a:prstGeom prst="rect">
            <a:avLst/>
          </a:prstGeom>
        </p:spPr>
        <p:txBody>
          <a:bodyPr lIns="396000" anchor="t"/>
          <a:lstStyle>
            <a:lvl1pPr marL="0" indent="0">
              <a:buNone/>
              <a:defRPr sz="1400">
                <a:solidFill>
                  <a:schemeClr val="accent6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9228082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8613"/>
            <a:ext cx="7772400" cy="11017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pPr/>
              <a:t>7/8/2020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959595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pPr/>
              <a:t>7/8/2020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151330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5"/>
            <a:ext cx="7772400" cy="10223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79638"/>
            <a:ext cx="7772400" cy="11255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pPr/>
              <a:t>7/8/2020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604311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pPr/>
              <a:t>7/8/2020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058029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0938"/>
            <a:ext cx="4040188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950"/>
            <a:ext cx="4040188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50938"/>
            <a:ext cx="4041775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631950"/>
            <a:ext cx="4041775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pPr/>
              <a:t>7/8/2020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387940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pPr/>
              <a:t>7/8/2020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50510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4252391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</p:sldLayoutIdLst>
  <p:txStyles>
    <p:titleStyle>
      <a:lvl1pPr algn="ctr" defTabSz="914400" rtl="0" eaLnBrk="1" latinLnBrk="1" hangingPunct="1">
        <a:spcBef>
          <a:spcPct val="0"/>
        </a:spcBef>
        <a:buNone/>
        <a:defRPr sz="36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937D59-5EDB-4C39-B697-625748F703B6}" type="datetimeFigureOut">
              <a:rPr lang="en-US" smtClean="0"/>
              <a:pPr/>
              <a:t>7/8/2020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31DC1F-5561-484E-AB46-68C682854F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21239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unded Rectangle 1"/>
          <p:cNvSpPr/>
          <p:nvPr/>
        </p:nvSpPr>
        <p:spPr>
          <a:xfrm>
            <a:off x="4572001" y="2404874"/>
            <a:ext cx="4572000" cy="1872208"/>
          </a:xfrm>
          <a:custGeom>
            <a:avLst/>
            <a:gdLst/>
            <a:ahLst/>
            <a:cxnLst/>
            <a:rect l="l" t="t" r="r" b="b"/>
            <a:pathLst>
              <a:path w="4328021" h="2160240">
                <a:moveTo>
                  <a:pt x="260655" y="0"/>
                </a:moveTo>
                <a:lnTo>
                  <a:pt x="4328021" y="0"/>
                </a:lnTo>
                <a:lnTo>
                  <a:pt x="4328021" y="2160240"/>
                </a:lnTo>
                <a:lnTo>
                  <a:pt x="260655" y="2160240"/>
                </a:lnTo>
                <a:cubicBezTo>
                  <a:pt x="116699" y="2160240"/>
                  <a:pt x="0" y="2043541"/>
                  <a:pt x="0" y="1899585"/>
                </a:cubicBezTo>
                <a:lnTo>
                  <a:pt x="0" y="260655"/>
                </a:lnTo>
                <a:cubicBezTo>
                  <a:pt x="0" y="116699"/>
                  <a:pt x="116699" y="0"/>
                  <a:pt x="260655" y="0"/>
                </a:cubicBezTo>
                <a:close/>
              </a:path>
            </a:pathLst>
          </a:custGeom>
          <a:solidFill>
            <a:schemeClr val="accent6">
              <a:lumMod val="50000"/>
              <a:alpha val="5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TextBox 11"/>
          <p:cNvSpPr txBox="1"/>
          <p:nvPr/>
        </p:nvSpPr>
        <p:spPr>
          <a:xfrm>
            <a:off x="4286248" y="3429006"/>
            <a:ext cx="4608511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2000" b="1" dirty="0" err="1" smtClean="0">
                <a:solidFill>
                  <a:schemeClr val="accent6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Sarthak</a:t>
            </a:r>
            <a:r>
              <a:rPr kumimoji="0" lang="en-US" altLang="ko-KR" sz="2000" b="1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 Educational Trust</a:t>
            </a:r>
            <a:endParaRPr kumimoji="0" lang="en-US" altLang="ko-KR" sz="2000" b="1" dirty="0">
              <a:solidFill>
                <a:schemeClr val="accent6">
                  <a:lumMod val="20000"/>
                  <a:lumOff val="8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"/>
          <p:cNvSpPr txBox="1">
            <a:spLocks noChangeArrowheads="1"/>
          </p:cNvSpPr>
          <p:nvPr/>
        </p:nvSpPr>
        <p:spPr bwMode="auto">
          <a:xfrm>
            <a:off x="4286248" y="2428874"/>
            <a:ext cx="4608511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altLang="ko-KR" sz="2800" b="1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Attention Deficit Hyperactivity Disorder</a:t>
            </a:r>
          </a:p>
        </p:txBody>
      </p:sp>
      <p:pic>
        <p:nvPicPr>
          <p:cNvPr id="1027" name="Picture 3" descr="C:\Users\pc\Desktop\download (4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00826" y="3786196"/>
            <a:ext cx="1285884" cy="123534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034478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Early Intervention Activities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85918" y="2285998"/>
            <a:ext cx="6912768" cy="460648"/>
          </a:xfrm>
        </p:spPr>
        <p:txBody>
          <a:bodyPr/>
          <a:lstStyle/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en-US" sz="1200" dirty="0" smtClean="0"/>
              <a:t>   </a:t>
            </a:r>
            <a:r>
              <a:rPr lang="en-US" sz="1200" b="1" dirty="0" smtClean="0"/>
              <a:t>Occupational Therapy </a:t>
            </a:r>
            <a:r>
              <a:rPr lang="en-US" sz="1200" dirty="0" smtClean="0"/>
              <a:t>– Inattention: Beads &amp; Thread activity, Ring games, block joining, sorting, stacking cups, catch &amp; throw/ Hyperactivity &amp; Impulsivity: Deep pressure, Weighted blanket, ball pool sitting, clay activities, brushing, joint compression, tunnel walk.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en-US" sz="1200" dirty="0" smtClean="0"/>
              <a:t>   Speech Therapy – Blowing off candle, blowing of balloon, sucking of water with pipe, sucking of </a:t>
            </a:r>
            <a:r>
              <a:rPr lang="en-US" sz="1200" dirty="0" err="1" smtClean="0"/>
              <a:t>frooti</a:t>
            </a:r>
            <a:r>
              <a:rPr lang="en-US" sz="1200" dirty="0" smtClean="0"/>
              <a:t> with pipe, whistling, biting.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en-US" sz="1200" dirty="0" smtClean="0"/>
              <a:t>   Special Education – Colors, vegetable, fruits &amp; transport chart &amp; board, colors, worksheet, &amp; stationary items.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en-US" sz="1200" dirty="0" smtClean="0"/>
              <a:t>   Home Based Activities - Brushing, sorting, playing with dough, swings, catch &amp; throw, jumping, facial massage, whistling, sucking with straw, biting, coloring, worksheets, charts etc.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4129638F-C5AE-42BA-B518-50612A972B14}"/>
              </a:ext>
            </a:extLst>
          </p:cNvPr>
          <p:cNvSpPr txBox="1"/>
          <p:nvPr/>
        </p:nvSpPr>
        <p:spPr>
          <a:xfrm>
            <a:off x="3214678" y="1714494"/>
            <a:ext cx="3143272" cy="156966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4800" dirty="0" smtClean="0">
                <a:solidFill>
                  <a:schemeClr val="bg1"/>
                </a:solidFill>
                <a:cs typeface="Arial" pitchFamily="34" charset="0"/>
              </a:rPr>
              <a:t>THANK YOU</a:t>
            </a:r>
            <a:endParaRPr lang="ko-KR" altLang="en-US" sz="4800" dirty="0">
              <a:solidFill>
                <a:schemeClr val="bg1"/>
              </a:solidFill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28596" y="2071684"/>
            <a:ext cx="8496944" cy="460648"/>
          </a:xfrm>
        </p:spPr>
        <p:txBody>
          <a:bodyPr/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dirty="0" smtClean="0"/>
              <a:t>  It is a group of behavioral symptoms that include inattentiveness, hyperactivity and impulsiveness. 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dirty="0" smtClean="0"/>
              <a:t>  Attention Deficit Disorder (ADD) is characterized primarily by inattention, easy distractibility, disorganization, procrastination, forgetfulness and lethargy or fatigue. 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dirty="0" smtClean="0"/>
              <a:t>  Symptoms usually show before the age of seven.</a:t>
            </a:r>
            <a:endParaRPr lang="ko-KR" alt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en-US" altLang="ko-KR" dirty="0" smtClean="0"/>
              <a:t>ADHD - Overview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0905944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Characteristics of ADHD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1285851" y="1131888"/>
          <a:ext cx="7143801" cy="35115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Types of ADHD</a:t>
            </a:r>
            <a:endParaRPr lang="ko-KR" alt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928794" y="2000246"/>
            <a:ext cx="6912768" cy="460648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sz="1800" dirty="0" smtClean="0">
                <a:solidFill>
                  <a:schemeClr val="bg1"/>
                </a:solidFill>
              </a:rPr>
              <a:t>ADHD predominantly with Hyperactivity &amp; Impulsivity.</a:t>
            </a:r>
          </a:p>
          <a:p>
            <a:pPr marL="457200" indent="-457200">
              <a:buFont typeface="+mj-lt"/>
              <a:buAutoNum type="arabicPeriod"/>
            </a:pPr>
            <a:endParaRPr lang="en-US" sz="1800" dirty="0" smtClean="0">
              <a:solidFill>
                <a:schemeClr val="bg1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1800" dirty="0" smtClean="0">
                <a:solidFill>
                  <a:schemeClr val="bg1"/>
                </a:solidFill>
              </a:rPr>
              <a:t>ADHD predominantly with Inattention.</a:t>
            </a:r>
          </a:p>
          <a:p>
            <a:pPr marL="457200" indent="-457200">
              <a:buFont typeface="+mj-lt"/>
              <a:buAutoNum type="arabicPeriod"/>
            </a:pPr>
            <a:endParaRPr lang="en-US" sz="1800" dirty="0" smtClean="0">
              <a:solidFill>
                <a:schemeClr val="bg1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1800" dirty="0" smtClean="0">
                <a:solidFill>
                  <a:schemeClr val="bg1"/>
                </a:solidFill>
              </a:rPr>
              <a:t>ADHD combined type.</a:t>
            </a:r>
            <a:endParaRPr lang="en-US" sz="1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791076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 ADHD curable?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57356" y="1428742"/>
            <a:ext cx="6912768" cy="460648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1800" dirty="0" smtClean="0"/>
              <a:t>The condition is not curable however therapies are most effective </a:t>
            </a:r>
          </a:p>
          <a:p>
            <a:pPr>
              <a:lnSpc>
                <a:spcPct val="150000"/>
              </a:lnSpc>
            </a:pPr>
            <a:r>
              <a:rPr lang="en-US" sz="1800" dirty="0" smtClean="0"/>
              <a:t>form of treatment available and constant therapeutic intervention </a:t>
            </a:r>
          </a:p>
          <a:p>
            <a:pPr>
              <a:lnSpc>
                <a:spcPct val="150000"/>
              </a:lnSpc>
            </a:pPr>
            <a:r>
              <a:rPr lang="en-US" sz="1800" dirty="0" smtClean="0"/>
              <a:t>help child acquire various skills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19672" y="214296"/>
            <a:ext cx="7524328" cy="884466"/>
          </a:xfrm>
        </p:spPr>
        <p:txBody>
          <a:bodyPr/>
          <a:lstStyle/>
          <a:p>
            <a:pPr algn="ctr"/>
            <a:r>
              <a:rPr lang="en-US" dirty="0" smtClean="0"/>
              <a:t>Symptoms of ADHD – </a:t>
            </a:r>
            <a:br>
              <a:rPr lang="en-US" dirty="0" smtClean="0"/>
            </a:br>
            <a:r>
              <a:rPr lang="en-US" sz="1600" dirty="0" smtClean="0"/>
              <a:t>Persistent pattern of Inattention &amp;/Or Hyperactivity-Impulsivity that interfere with functioning or development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71604" y="3000378"/>
            <a:ext cx="7269958" cy="460648"/>
          </a:xfrm>
        </p:spPr>
        <p:txBody>
          <a:bodyPr/>
          <a:lstStyle/>
          <a:p>
            <a:r>
              <a:rPr lang="en-US" sz="1000" dirty="0" smtClean="0"/>
              <a:t>If any six or more of the symptoms persist of at least 6 months to a degree that impacts developmental level, social and academic/occupational activities</a:t>
            </a:r>
          </a:p>
          <a:p>
            <a:r>
              <a:rPr lang="en-US" sz="1000" dirty="0" smtClean="0"/>
              <a:t>Symptoms –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000" b="1" dirty="0" smtClean="0"/>
              <a:t>Often fails to give close attention to details or makes careless mistakes in schoolwork, at work or during other activities. </a:t>
            </a:r>
            <a:r>
              <a:rPr lang="en-US" sz="1000" dirty="0" smtClean="0"/>
              <a:t>(Overlook details, Work is inaccurate)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000" b="1" dirty="0" smtClean="0"/>
              <a:t>Often has difficulty sustaining attention in tasks or play activities.</a:t>
            </a:r>
            <a:r>
              <a:rPr lang="en-US" sz="1000" dirty="0" smtClean="0"/>
              <a:t> (Has difficulty remaining focused during lectures, conversations or lengthy readings)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000" b="1" dirty="0" smtClean="0"/>
              <a:t>Often does not seem to listen when spoken to directly. </a:t>
            </a:r>
            <a:r>
              <a:rPr lang="en-US" sz="1000" dirty="0" smtClean="0"/>
              <a:t>(Mind seems elsewhere, even in the absence of any obvious distraction)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000" b="1" dirty="0" smtClean="0"/>
              <a:t>Often does not follow through on instructions and fails to finish schoolwork, chores or duties in the workplace. </a:t>
            </a:r>
            <a:r>
              <a:rPr lang="en-US" sz="1000" dirty="0" smtClean="0"/>
              <a:t>(Starts tasks but quickly loses focus and is easily sidetracked)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000" b="1" dirty="0" smtClean="0"/>
              <a:t>Often has difficulty organizing tasks and activities. </a:t>
            </a:r>
            <a:r>
              <a:rPr lang="en-US" sz="1000" dirty="0" smtClean="0"/>
              <a:t>(Difficulty managing sequential tasks; Difficulty keeping materials and belongings in order, messy, disorganized work; has poor time management, fails to meet deadlines)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000" b="1" dirty="0" smtClean="0"/>
              <a:t>Often avoids, dislikes or is reluctant to engage in tasks that require sustained mental effort. </a:t>
            </a:r>
            <a:r>
              <a:rPr lang="en-US" sz="1000" dirty="0" smtClean="0"/>
              <a:t>(Schoolwork or homework, for older adolescents and adults, preparing reports, completing forms, reviewing lengthy papers)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000" b="1" dirty="0" smtClean="0"/>
              <a:t>Often loses things necessary for tasks or activities. </a:t>
            </a:r>
            <a:r>
              <a:rPr lang="en-US" sz="1000" dirty="0" smtClean="0"/>
              <a:t>(example, school materials, pencils, books, tools, wallets, keys, paperwork, eyeglasses, mobile telephones)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000" b="1" dirty="0" smtClean="0"/>
              <a:t>Is often easily distracted by extraneous stimuli. </a:t>
            </a:r>
            <a:r>
              <a:rPr lang="en-US" sz="1000" dirty="0" smtClean="0"/>
              <a:t>(for older adolescents and adults may include unrelated thought)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000" b="1" dirty="0" smtClean="0"/>
              <a:t>If often forgetful in daily activities. </a:t>
            </a:r>
            <a:r>
              <a:rPr lang="en-US" sz="1000" dirty="0" smtClean="0"/>
              <a:t>(example, doing chores, running errands, for older adolescents and adults, returning calls, paying bills, keeping appointments) </a:t>
            </a:r>
          </a:p>
          <a:p>
            <a:pPr algn="just"/>
            <a:endParaRPr lang="en-US" sz="1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19672" y="214296"/>
            <a:ext cx="7524328" cy="884466"/>
          </a:xfrm>
        </p:spPr>
        <p:txBody>
          <a:bodyPr/>
          <a:lstStyle/>
          <a:p>
            <a:pPr algn="ctr"/>
            <a:r>
              <a:rPr lang="en-US" dirty="0" smtClean="0"/>
              <a:t>Symptoms of ADHD – </a:t>
            </a:r>
            <a:br>
              <a:rPr lang="en-US" dirty="0" smtClean="0"/>
            </a:br>
            <a:r>
              <a:rPr lang="en-US" sz="1600" dirty="0" smtClean="0"/>
              <a:t>Persistent pattern of Inattention &amp;/Or Hyperactivity-Impulsivity that interfere with functioning or development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71604" y="3000378"/>
            <a:ext cx="7269958" cy="460648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1000" b="1" dirty="0" smtClean="0"/>
              <a:t>Hyperactivity and Impulsivity: </a:t>
            </a:r>
            <a:r>
              <a:rPr lang="en-US" sz="1000" dirty="0" smtClean="0"/>
              <a:t>Six (or more) of the following symptoms have persisted for at least 6 months to a degree  that is inconsistent with developmental level and that negatively impacts directly  on social and academic/occupational activities:</a:t>
            </a:r>
          </a:p>
          <a:p>
            <a:pPr marL="228600" lvl="0" indent="-228600">
              <a:lnSpc>
                <a:spcPct val="150000"/>
              </a:lnSpc>
              <a:buFont typeface="+mj-lt"/>
              <a:buAutoNum type="arabicPeriod"/>
            </a:pPr>
            <a:r>
              <a:rPr lang="en-US" sz="1000" b="1" dirty="0" smtClean="0"/>
              <a:t>Often fidgets with or taps hands or feet or squirms in seat.</a:t>
            </a:r>
          </a:p>
          <a:p>
            <a:pPr marL="228600" lvl="0" indent="-228600">
              <a:lnSpc>
                <a:spcPct val="150000"/>
              </a:lnSpc>
              <a:buFont typeface="+mj-lt"/>
              <a:buAutoNum type="arabicPeriod"/>
            </a:pPr>
            <a:r>
              <a:rPr lang="en-US" sz="1000" b="1" dirty="0" smtClean="0"/>
              <a:t>Often leaves seat in situations when remaining seated is expected </a:t>
            </a:r>
            <a:r>
              <a:rPr lang="en-US" sz="1000" dirty="0" smtClean="0"/>
              <a:t>(e.g., leaves his or her place in the classroom, in the office or other workplace, or in other situations that require remaining in place).</a:t>
            </a:r>
          </a:p>
          <a:p>
            <a:pPr marL="228600" lvl="0" indent="-228600">
              <a:lnSpc>
                <a:spcPct val="150000"/>
              </a:lnSpc>
              <a:buFont typeface="+mj-lt"/>
              <a:buAutoNum type="arabicPeriod"/>
            </a:pPr>
            <a:r>
              <a:rPr lang="en-US" sz="1000" b="1" dirty="0" smtClean="0"/>
              <a:t>Often runs about or climbs in situations where it is inappropriate.</a:t>
            </a:r>
            <a:r>
              <a:rPr lang="en-US" sz="1000" dirty="0" smtClean="0"/>
              <a:t> (</a:t>
            </a:r>
            <a:r>
              <a:rPr lang="en-US" sz="1000" i="1" dirty="0" smtClean="0"/>
              <a:t>Note: In adolescents or  </a:t>
            </a:r>
            <a:r>
              <a:rPr lang="en-US" sz="1000" dirty="0" smtClean="0"/>
              <a:t>adults, may be limited to feeling restless.)</a:t>
            </a:r>
          </a:p>
          <a:p>
            <a:pPr marL="228600" lvl="0" indent="-228600">
              <a:lnSpc>
                <a:spcPct val="150000"/>
              </a:lnSpc>
              <a:buFont typeface="+mj-lt"/>
              <a:buAutoNum type="arabicPeriod"/>
            </a:pPr>
            <a:r>
              <a:rPr lang="en-US" sz="1000" b="1" dirty="0" smtClean="0"/>
              <a:t>Often unable to play or engage in leisure activities quietly.</a:t>
            </a:r>
          </a:p>
          <a:p>
            <a:pPr marL="228600" lvl="0" indent="-228600">
              <a:lnSpc>
                <a:spcPct val="150000"/>
              </a:lnSpc>
              <a:buFont typeface="+mj-lt"/>
              <a:buAutoNum type="arabicPeriod"/>
            </a:pPr>
            <a:r>
              <a:rPr lang="en-US" sz="1000" b="1" dirty="0" smtClean="0"/>
              <a:t>Is often “on the go,” acting as if “driven by a motor” </a:t>
            </a:r>
            <a:r>
              <a:rPr lang="en-US" sz="1000" dirty="0" smtClean="0"/>
              <a:t>(e.g., is unable to be or uncomfortable being still for extended time, as in restaurants, meetings; may be experienced by others as being restless or difficult to keep up with).</a:t>
            </a:r>
          </a:p>
          <a:p>
            <a:pPr marL="228600" lvl="0" indent="-228600">
              <a:lnSpc>
                <a:spcPct val="150000"/>
              </a:lnSpc>
              <a:buFont typeface="+mj-lt"/>
              <a:buAutoNum type="arabicPeriod"/>
            </a:pPr>
            <a:r>
              <a:rPr lang="en-US" sz="1000" b="1" dirty="0" smtClean="0"/>
              <a:t>Often talks excessively.</a:t>
            </a:r>
          </a:p>
          <a:p>
            <a:pPr marL="228600" lvl="0" indent="-228600">
              <a:lnSpc>
                <a:spcPct val="150000"/>
              </a:lnSpc>
              <a:buFont typeface="+mj-lt"/>
              <a:buAutoNum type="arabicPeriod"/>
            </a:pPr>
            <a:r>
              <a:rPr lang="en-US" sz="1000" b="1" dirty="0" smtClean="0"/>
              <a:t>Often blurts out an answer before a question has been completed </a:t>
            </a:r>
            <a:r>
              <a:rPr lang="en-US" sz="1000" dirty="0" smtClean="0"/>
              <a:t>(e.g., completes people’s sentences; cannot wait for turn in conversation).</a:t>
            </a:r>
          </a:p>
          <a:p>
            <a:pPr marL="228600" lvl="0" indent="-228600">
              <a:lnSpc>
                <a:spcPct val="150000"/>
              </a:lnSpc>
              <a:buFont typeface="+mj-lt"/>
              <a:buAutoNum type="arabicPeriod"/>
            </a:pPr>
            <a:r>
              <a:rPr lang="en-US" sz="1000" b="1" dirty="0" smtClean="0"/>
              <a:t>Often has difficulty waiting his or her turn </a:t>
            </a:r>
            <a:r>
              <a:rPr lang="en-US" sz="1000" dirty="0" smtClean="0"/>
              <a:t>(e.g., while waiting in line).</a:t>
            </a:r>
          </a:p>
          <a:p>
            <a:pPr algn="just"/>
            <a:endParaRPr lang="en-US" sz="1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Gender &amp; Age Impact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785918" y="1000114"/>
          <a:ext cx="7143800" cy="2473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71900"/>
                <a:gridCol w="35719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Gender Impact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Age Impact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6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200" b="1" baseline="0" dirty="0" smtClean="0">
                          <a:solidFill>
                            <a:schemeClr val="bg1"/>
                          </a:solidFill>
                        </a:rPr>
                        <a:t>  </a:t>
                      </a:r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ADHD is more found in males than in comparison to female. 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  If found in female it is more of inattention types and this could be one reason that females are not diagnosed for longer duration with ADHD.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  Further research has also shown that males are more aggressive and physical in nature whereas females are found as more verbal in nature.</a:t>
                      </a:r>
                    </a:p>
                    <a:p>
                      <a:endParaRPr lang="en-US" sz="1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  Compared with children with mothers aged 29 years or fathers aged 32 years, a higher risk of ADHD was found with decreasing maternal or paternal age.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   For children with an older father (&gt; 30 yrs),the younger mother the higher risk of ADHD</a:t>
                      </a:r>
                    </a:p>
                    <a:p>
                      <a:endParaRPr lang="en-US" sz="1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6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Causes of ADHD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28794" y="2357436"/>
            <a:ext cx="6912768" cy="460648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1200" dirty="0" smtClean="0">
                <a:solidFill>
                  <a:schemeClr val="bg1"/>
                </a:solidFill>
              </a:rPr>
              <a:t>Scientists are studying cause(s) and risk factors in an effort to find better ways to manage and reduce the chances of a person having ADHD.</a:t>
            </a:r>
          </a:p>
          <a:p>
            <a:pPr>
              <a:lnSpc>
                <a:spcPct val="150000"/>
              </a:lnSpc>
            </a:pPr>
            <a:r>
              <a:rPr lang="en-US" sz="1200" dirty="0" smtClean="0">
                <a:solidFill>
                  <a:schemeClr val="bg1"/>
                </a:solidFill>
              </a:rPr>
              <a:t>The cause(s) and risk factors for ADHD are unknown, but current research shows that genetics plays an important role. </a:t>
            </a:r>
          </a:p>
          <a:p>
            <a:pPr>
              <a:lnSpc>
                <a:spcPct val="150000"/>
              </a:lnSpc>
            </a:pPr>
            <a:r>
              <a:rPr lang="en-US" sz="1200" dirty="0" smtClean="0">
                <a:solidFill>
                  <a:schemeClr val="bg1"/>
                </a:solidFill>
              </a:rPr>
              <a:t> In addition to genetics, scientists are studying other possible causes and risk factors including:</a:t>
            </a:r>
          </a:p>
          <a:p>
            <a:pPr lvl="0">
              <a:lnSpc>
                <a:spcPct val="150000"/>
              </a:lnSpc>
              <a:buClr>
                <a:schemeClr val="accent6">
                  <a:lumMod val="75000"/>
                </a:schemeClr>
              </a:buClr>
              <a:buFont typeface="Wingdings" pitchFamily="2" charset="2"/>
              <a:buChar char="Ø"/>
            </a:pPr>
            <a:r>
              <a:rPr lang="en-US" sz="1200" dirty="0" smtClean="0">
                <a:solidFill>
                  <a:schemeClr val="bg1"/>
                </a:solidFill>
              </a:rPr>
              <a:t>  Brain injury</a:t>
            </a:r>
          </a:p>
          <a:p>
            <a:pPr lvl="0">
              <a:lnSpc>
                <a:spcPct val="150000"/>
              </a:lnSpc>
              <a:buClr>
                <a:schemeClr val="accent6">
                  <a:lumMod val="75000"/>
                </a:schemeClr>
              </a:buClr>
              <a:buFont typeface="Wingdings" pitchFamily="2" charset="2"/>
              <a:buChar char="Ø"/>
            </a:pPr>
            <a:r>
              <a:rPr lang="en-US" sz="1200" dirty="0" smtClean="0">
                <a:solidFill>
                  <a:schemeClr val="bg1"/>
                </a:solidFill>
              </a:rPr>
              <a:t>  Exposure to environmental (e.g., lead) during pregnancy or at a young age</a:t>
            </a:r>
          </a:p>
          <a:p>
            <a:pPr lvl="0">
              <a:lnSpc>
                <a:spcPct val="150000"/>
              </a:lnSpc>
              <a:buClr>
                <a:schemeClr val="accent6">
                  <a:lumMod val="75000"/>
                </a:schemeClr>
              </a:buClr>
              <a:buFont typeface="Wingdings" pitchFamily="2" charset="2"/>
              <a:buChar char="Ø"/>
            </a:pPr>
            <a:r>
              <a:rPr lang="en-US" sz="1200" dirty="0" smtClean="0">
                <a:solidFill>
                  <a:schemeClr val="bg1"/>
                </a:solidFill>
              </a:rPr>
              <a:t>  Alcohol and tobacco use during pregnancy</a:t>
            </a:r>
          </a:p>
          <a:p>
            <a:pPr lvl="0">
              <a:lnSpc>
                <a:spcPct val="150000"/>
              </a:lnSpc>
              <a:buClr>
                <a:schemeClr val="accent6">
                  <a:lumMod val="75000"/>
                </a:schemeClr>
              </a:buClr>
              <a:buFont typeface="Wingdings" pitchFamily="2" charset="2"/>
              <a:buChar char="Ø"/>
            </a:pPr>
            <a:r>
              <a:rPr lang="en-US" sz="1200" dirty="0" smtClean="0">
                <a:solidFill>
                  <a:schemeClr val="bg1"/>
                </a:solidFill>
              </a:rPr>
              <a:t>  Premature delivery</a:t>
            </a:r>
          </a:p>
          <a:p>
            <a:pPr lvl="0">
              <a:lnSpc>
                <a:spcPct val="150000"/>
              </a:lnSpc>
              <a:buClr>
                <a:schemeClr val="accent6">
                  <a:lumMod val="75000"/>
                </a:schemeClr>
              </a:buClr>
              <a:buFont typeface="Wingdings" pitchFamily="2" charset="2"/>
              <a:buChar char="Ø"/>
            </a:pPr>
            <a:r>
              <a:rPr lang="en-US" sz="1200" dirty="0" smtClean="0">
                <a:solidFill>
                  <a:schemeClr val="bg1"/>
                </a:solidFill>
              </a:rPr>
              <a:t>  Low birth weight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1711</TotalTime>
  <Words>1047</Words>
  <Application>Microsoft Office PowerPoint</Application>
  <PresentationFormat>On-screen Show (16:9)</PresentationFormat>
  <Paragraphs>68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Office Theme</vt:lpstr>
      <vt:lpstr>Custom Design</vt:lpstr>
      <vt:lpstr>Slide 1</vt:lpstr>
      <vt:lpstr> ADHD - Overview</vt:lpstr>
      <vt:lpstr>Characteristics of ADHD</vt:lpstr>
      <vt:lpstr>Types of ADHD</vt:lpstr>
      <vt:lpstr>Is ADHD curable?</vt:lpstr>
      <vt:lpstr>Symptoms of ADHD –  Persistent pattern of Inattention &amp;/Or Hyperactivity-Impulsivity that interfere with functioning or development</vt:lpstr>
      <vt:lpstr>Symptoms of ADHD –  Persistent pattern of Inattention &amp;/Or Hyperactivity-Impulsivity that interfere with functioning or development</vt:lpstr>
      <vt:lpstr>Gender &amp; Age Impact</vt:lpstr>
      <vt:lpstr>Causes of ADHD</vt:lpstr>
      <vt:lpstr>Early Intervention Activities</vt:lpstr>
      <vt:lpstr>Slide 11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Registered User</dc:creator>
  <cp:lastModifiedBy>pc</cp:lastModifiedBy>
  <cp:revision>32</cp:revision>
  <dcterms:created xsi:type="dcterms:W3CDTF">2014-04-01T16:27:38Z</dcterms:created>
  <dcterms:modified xsi:type="dcterms:W3CDTF">2020-07-08T07:50:57Z</dcterms:modified>
</cp:coreProperties>
</file>