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80" r:id="rId5"/>
    <p:sldId id="259" r:id="rId6"/>
    <p:sldId id="281" r:id="rId7"/>
    <p:sldId id="282" r:id="rId8"/>
    <p:sldId id="285" r:id="rId9"/>
    <p:sldId id="283" r:id="rId10"/>
    <p:sldId id="284" r:id="rId11"/>
    <p:sldId id="286" r:id="rId12"/>
    <p:sldId id="288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-25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D635C-AC12-41CD-B0D5-CF54FDA48B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FB3A2C-E371-45D1-9F10-6F5277A7142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Hyperactivity </a:t>
          </a:r>
        </a:p>
        <a:p>
          <a:r>
            <a:rPr lang="en-US" sz="1100" b="1" dirty="0" smtClean="0">
              <a:solidFill>
                <a:schemeClr val="bg1"/>
              </a:solidFill>
            </a:rPr>
            <a:t>It means having increased movement, impulsive actions, and a shorter attention span, and being easily distracted.</a:t>
          </a:r>
          <a:endParaRPr lang="en-US" sz="1100" b="1" dirty="0"/>
        </a:p>
      </dgm:t>
    </dgm:pt>
    <dgm:pt modelId="{F614786E-F862-48AB-B7E1-9BDDBD99E983}" type="parTrans" cxnId="{2FE0F581-63B9-453D-B580-C54C6B9BA405}">
      <dgm:prSet/>
      <dgm:spPr/>
      <dgm:t>
        <a:bodyPr/>
        <a:lstStyle/>
        <a:p>
          <a:endParaRPr lang="en-US" b="1"/>
        </a:p>
      </dgm:t>
    </dgm:pt>
    <dgm:pt modelId="{021B8087-4CDD-4E7E-89F5-C7414A3C0EE3}" type="sibTrans" cxnId="{2FE0F581-63B9-453D-B580-C54C6B9BA405}">
      <dgm:prSet/>
      <dgm:spPr/>
      <dgm:t>
        <a:bodyPr/>
        <a:lstStyle/>
        <a:p>
          <a:endParaRPr lang="en-US" b="1"/>
        </a:p>
      </dgm:t>
    </dgm:pt>
    <dgm:pt modelId="{48523C42-9639-4AF2-9716-E9F8679ACA2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Impulsivity </a:t>
          </a:r>
        </a:p>
        <a:p>
          <a:r>
            <a:rPr lang="en-US" sz="1100" b="1" dirty="0" smtClean="0">
              <a:solidFill>
                <a:schemeClr val="bg1"/>
              </a:solidFill>
            </a:rPr>
            <a:t>It refers to inclination to act on impulse rather than thought. People who are overly impulsive, seem unable to curb their immediate reactions or think before they act</a:t>
          </a:r>
          <a:endParaRPr lang="en-US" sz="1100" b="1" dirty="0"/>
        </a:p>
      </dgm:t>
    </dgm:pt>
    <dgm:pt modelId="{B28C4E38-8FFF-435B-937A-C1BF2C1C3779}" type="parTrans" cxnId="{477BF876-BA8C-4957-8004-74B98E022E12}">
      <dgm:prSet/>
      <dgm:spPr/>
      <dgm:t>
        <a:bodyPr/>
        <a:lstStyle/>
        <a:p>
          <a:endParaRPr lang="en-US" b="1"/>
        </a:p>
      </dgm:t>
    </dgm:pt>
    <dgm:pt modelId="{9CFB7B19-487B-4ADB-BD20-820CFF5E8CE0}" type="sibTrans" cxnId="{477BF876-BA8C-4957-8004-74B98E022E12}">
      <dgm:prSet/>
      <dgm:spPr/>
      <dgm:t>
        <a:bodyPr/>
        <a:lstStyle/>
        <a:p>
          <a:endParaRPr lang="en-US" b="1"/>
        </a:p>
      </dgm:t>
    </dgm:pt>
    <dgm:pt modelId="{1157032E-3698-4C58-A5F8-F5949C6869E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Inattention </a:t>
          </a:r>
        </a:p>
        <a:p>
          <a:r>
            <a:rPr lang="en-US" sz="1100" b="1" dirty="0" smtClean="0">
              <a:solidFill>
                <a:schemeClr val="bg1"/>
              </a:solidFill>
            </a:rPr>
            <a:t>It is often accompanied by symptoms such as restlessness, problems doing quiet activities, problems with executive function, talking excessively, and fidgeting.</a:t>
          </a:r>
          <a:endParaRPr lang="en-US" sz="1100" b="1" dirty="0"/>
        </a:p>
      </dgm:t>
    </dgm:pt>
    <dgm:pt modelId="{7D321879-0640-4D48-9086-9865CCD40F44}" type="parTrans" cxnId="{62D9C75B-84BD-4BBC-BF0F-6F45EFB5969E}">
      <dgm:prSet/>
      <dgm:spPr/>
      <dgm:t>
        <a:bodyPr/>
        <a:lstStyle/>
        <a:p>
          <a:endParaRPr lang="en-US" b="1"/>
        </a:p>
      </dgm:t>
    </dgm:pt>
    <dgm:pt modelId="{324651EC-CA7A-4CEC-BADC-D0C354D00656}" type="sibTrans" cxnId="{62D9C75B-84BD-4BBC-BF0F-6F45EFB5969E}">
      <dgm:prSet/>
      <dgm:spPr/>
      <dgm:t>
        <a:bodyPr/>
        <a:lstStyle/>
        <a:p>
          <a:endParaRPr lang="en-US" b="1"/>
        </a:p>
      </dgm:t>
    </dgm:pt>
    <dgm:pt modelId="{6D419298-58F4-426A-B2E5-6783F4921750}" type="pres">
      <dgm:prSet presAssocID="{98AD635C-AC12-41CD-B0D5-CF54FDA48B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2936D0-C62C-4019-B424-117449B76B61}" type="pres">
      <dgm:prSet presAssocID="{11FB3A2C-E371-45D1-9F10-6F5277A714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6AE9E-2208-40FB-AB62-656037983962}" type="pres">
      <dgm:prSet presAssocID="{021B8087-4CDD-4E7E-89F5-C7414A3C0EE3}" presName="sibTrans" presStyleCnt="0"/>
      <dgm:spPr/>
    </dgm:pt>
    <dgm:pt modelId="{4CC5E402-FFB5-4CAF-9FF8-263D177BC4B9}" type="pres">
      <dgm:prSet presAssocID="{48523C42-9639-4AF2-9716-E9F8679ACA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211BC-216F-4F67-ACFD-12DC31A2E0F6}" type="pres">
      <dgm:prSet presAssocID="{9CFB7B19-487B-4ADB-BD20-820CFF5E8CE0}" presName="sibTrans" presStyleCnt="0"/>
      <dgm:spPr/>
    </dgm:pt>
    <dgm:pt modelId="{7AF57266-2360-497C-9DFA-F47462398C78}" type="pres">
      <dgm:prSet presAssocID="{1157032E-3698-4C58-A5F8-F5949C6869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50D00C-26E0-4827-9711-A422B4DA5985}" type="presOf" srcId="{98AD635C-AC12-41CD-B0D5-CF54FDA48B79}" destId="{6D419298-58F4-426A-B2E5-6783F4921750}" srcOrd="0" destOrd="0" presId="urn:microsoft.com/office/officeart/2005/8/layout/default"/>
    <dgm:cxn modelId="{2FE0F581-63B9-453D-B580-C54C6B9BA405}" srcId="{98AD635C-AC12-41CD-B0D5-CF54FDA48B79}" destId="{11FB3A2C-E371-45D1-9F10-6F5277A7142C}" srcOrd="0" destOrd="0" parTransId="{F614786E-F862-48AB-B7E1-9BDDBD99E983}" sibTransId="{021B8087-4CDD-4E7E-89F5-C7414A3C0EE3}"/>
    <dgm:cxn modelId="{E228EE24-247E-4C40-B1D0-0B48ABDA2B39}" type="presOf" srcId="{11FB3A2C-E371-45D1-9F10-6F5277A7142C}" destId="{002936D0-C62C-4019-B424-117449B76B61}" srcOrd="0" destOrd="0" presId="urn:microsoft.com/office/officeart/2005/8/layout/default"/>
    <dgm:cxn modelId="{83F12375-9301-410F-B4C0-4AE009A35B21}" type="presOf" srcId="{48523C42-9639-4AF2-9716-E9F8679ACA24}" destId="{4CC5E402-FFB5-4CAF-9FF8-263D177BC4B9}" srcOrd="0" destOrd="0" presId="urn:microsoft.com/office/officeart/2005/8/layout/default"/>
    <dgm:cxn modelId="{1DFC81C0-DE1F-4F31-9A22-A1EF2B6EBDE6}" type="presOf" srcId="{1157032E-3698-4C58-A5F8-F5949C6869E9}" destId="{7AF57266-2360-497C-9DFA-F47462398C78}" srcOrd="0" destOrd="0" presId="urn:microsoft.com/office/officeart/2005/8/layout/default"/>
    <dgm:cxn modelId="{62D9C75B-84BD-4BBC-BF0F-6F45EFB5969E}" srcId="{98AD635C-AC12-41CD-B0D5-CF54FDA48B79}" destId="{1157032E-3698-4C58-A5F8-F5949C6869E9}" srcOrd="2" destOrd="0" parTransId="{7D321879-0640-4D48-9086-9865CCD40F44}" sibTransId="{324651EC-CA7A-4CEC-BADC-D0C354D00656}"/>
    <dgm:cxn modelId="{477BF876-BA8C-4957-8004-74B98E022E12}" srcId="{98AD635C-AC12-41CD-B0D5-CF54FDA48B79}" destId="{48523C42-9639-4AF2-9716-E9F8679ACA24}" srcOrd="1" destOrd="0" parTransId="{B28C4E38-8FFF-435B-937A-C1BF2C1C3779}" sibTransId="{9CFB7B19-487B-4ADB-BD20-820CFF5E8CE0}"/>
    <dgm:cxn modelId="{DA909CC0-5318-44E2-A527-674E78947D5A}" type="presParOf" srcId="{6D419298-58F4-426A-B2E5-6783F4921750}" destId="{002936D0-C62C-4019-B424-117449B76B61}" srcOrd="0" destOrd="0" presId="urn:microsoft.com/office/officeart/2005/8/layout/default"/>
    <dgm:cxn modelId="{8911DC8F-3EEC-4784-AC69-F694AC114B2F}" type="presParOf" srcId="{6D419298-58F4-426A-B2E5-6783F4921750}" destId="{CA06AE9E-2208-40FB-AB62-656037983962}" srcOrd="1" destOrd="0" presId="urn:microsoft.com/office/officeart/2005/8/layout/default"/>
    <dgm:cxn modelId="{A37FB3DB-EA72-4A81-A71D-8955C0312728}" type="presParOf" srcId="{6D419298-58F4-426A-B2E5-6783F4921750}" destId="{4CC5E402-FFB5-4CAF-9FF8-263D177BC4B9}" srcOrd="2" destOrd="0" presId="urn:microsoft.com/office/officeart/2005/8/layout/default"/>
    <dgm:cxn modelId="{AE7C288F-6717-4EA7-8186-BF5901516A3D}" type="presParOf" srcId="{6D419298-58F4-426A-B2E5-6783F4921750}" destId="{689211BC-216F-4F67-ACFD-12DC31A2E0F6}" srcOrd="3" destOrd="0" presId="urn:microsoft.com/office/officeart/2005/8/layout/default"/>
    <dgm:cxn modelId="{9E5AA3A0-DD80-4543-9743-F56FF6E17250}" type="presParOf" srcId="{6D419298-58F4-426A-B2E5-6783F4921750}" destId="{7AF57266-2360-497C-9DFA-F47462398C78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"/>
          <p:cNvSpPr/>
          <p:nvPr/>
        </p:nvSpPr>
        <p:spPr>
          <a:xfrm>
            <a:off x="4572001" y="2404874"/>
            <a:ext cx="4572000" cy="1872208"/>
          </a:xfrm>
          <a:custGeom>
            <a:avLst/>
            <a:gdLst/>
            <a:ahLst/>
            <a:cxnLst/>
            <a:rect l="l" t="t" r="r" b="b"/>
            <a:pathLst>
              <a:path w="4328021" h="2160240">
                <a:moveTo>
                  <a:pt x="260655" y="0"/>
                </a:moveTo>
                <a:lnTo>
                  <a:pt x="4328021" y="0"/>
                </a:lnTo>
                <a:lnTo>
                  <a:pt x="4328021" y="2160240"/>
                </a:lnTo>
                <a:lnTo>
                  <a:pt x="260655" y="2160240"/>
                </a:lnTo>
                <a:cubicBezTo>
                  <a:pt x="116699" y="2160240"/>
                  <a:pt x="0" y="2043541"/>
                  <a:pt x="0" y="1899585"/>
                </a:cubicBezTo>
                <a:lnTo>
                  <a:pt x="0" y="260655"/>
                </a:lnTo>
                <a:cubicBezTo>
                  <a:pt x="0" y="116699"/>
                  <a:pt x="116699" y="0"/>
                  <a:pt x="260655" y="0"/>
                </a:cubicBezTo>
                <a:close/>
              </a:path>
            </a:pathLst>
          </a:custGeom>
          <a:solidFill>
            <a:schemeClr val="accent6">
              <a:lumMod val="5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86248" y="3429006"/>
            <a:ext cx="46085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Sarthak</a:t>
            </a:r>
            <a:r>
              <a:rPr kumimoji="0" lang="en-US" altLang="ko-KR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Educational Trust</a:t>
            </a:r>
            <a:endParaRPr kumimoji="0" lang="en-US" altLang="ko-KR" sz="20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286248" y="2428874"/>
            <a:ext cx="46085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Attention Deficit Hyperactivity Disorder</a:t>
            </a:r>
          </a:p>
        </p:txBody>
      </p:sp>
      <p:pic>
        <p:nvPicPr>
          <p:cNvPr id="1027" name="Picture 3" descr="C:\Users\pc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86196"/>
            <a:ext cx="1285884" cy="1235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Intervention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285998"/>
            <a:ext cx="6912768" cy="46064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200" dirty="0" smtClean="0"/>
              <a:t>   </a:t>
            </a:r>
            <a:r>
              <a:rPr lang="en-US" sz="1200" b="1" dirty="0" smtClean="0"/>
              <a:t>Occupational Therapy </a:t>
            </a:r>
            <a:r>
              <a:rPr lang="en-US" sz="1200" dirty="0" smtClean="0"/>
              <a:t>– Inattention: Beads &amp; Thread activity, Ring games, block joining, sorting, stacking cups, catch &amp; throw/ Hyperactivity &amp; Impulsivity: Deep pressure, Weighted blanket, ball pool sitting, clay activities, brushing, joint compression, tunnel walk.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200" dirty="0" smtClean="0"/>
              <a:t>   Speech Therapy – Blowing off candle, blowing of balloon, sucking of water with pipe, sucking of </a:t>
            </a:r>
            <a:r>
              <a:rPr lang="en-US" sz="1200" dirty="0" err="1" smtClean="0"/>
              <a:t>frooti</a:t>
            </a:r>
            <a:r>
              <a:rPr lang="en-US" sz="1200" dirty="0" smtClean="0"/>
              <a:t> with pipe, whistling, biting.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200" dirty="0" smtClean="0"/>
              <a:t>   Special Education – Colors, vegetable, fruits &amp; transport chart &amp; board, colors, worksheet, &amp; stationary items.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200" dirty="0" smtClean="0"/>
              <a:t>   Home Based Activities - Brushing, sorting, playing with dough, swings, catch &amp; throw, jumping, facial massage, whistling, sucking with straw, biting, coloring, worksheets, charts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29638F-C5AE-42BA-B518-50612A972B14}"/>
              </a:ext>
            </a:extLst>
          </p:cNvPr>
          <p:cNvSpPr txBox="1"/>
          <p:nvPr/>
        </p:nvSpPr>
        <p:spPr>
          <a:xfrm>
            <a:off x="3214678" y="1714494"/>
            <a:ext cx="314327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071684"/>
            <a:ext cx="8496944" cy="460648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It is a group of behavioral symptoms that include inattentiveness, hyperactivity and impulsiveness.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Attention Deficit Disorder (ADD) is characterized primarily by inattention, easy distractibility, disorganization, procrastination, forgetfulness and lethargy or fatigue.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Symptoms usually show before the age of seven.</a:t>
            </a:r>
            <a:endParaRPr lang="ko-KR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 smtClean="0"/>
              <a:t>ADHD -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ADHD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85851" y="1131888"/>
          <a:ext cx="7143801" cy="3511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Types of ADHD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8794" y="2000246"/>
            <a:ext cx="6912768" cy="4606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ADHD predominantly with Hyperactivity &amp; Impulsivity.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ADHD predominantly with Inattention.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ADHD combined type.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ADHD curable?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428742"/>
            <a:ext cx="6912768" cy="4606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The condition is not curable however therapies are most effective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form of treatment available and constant therapeutic intervention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help child acquire various skills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14296"/>
            <a:ext cx="7524328" cy="884466"/>
          </a:xfrm>
        </p:spPr>
        <p:txBody>
          <a:bodyPr/>
          <a:lstStyle/>
          <a:p>
            <a:pPr algn="ctr"/>
            <a:r>
              <a:rPr lang="en-US" dirty="0" smtClean="0"/>
              <a:t>Symptoms of ADHD – </a:t>
            </a:r>
            <a:br>
              <a:rPr lang="en-US" dirty="0" smtClean="0"/>
            </a:br>
            <a:r>
              <a:rPr lang="en-US" sz="1600" dirty="0" smtClean="0"/>
              <a:t>Persistent pattern of Inattention &amp;/Or Hyperactivity-Impulsivity that interfere with functioning or development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3000378"/>
            <a:ext cx="7269958" cy="460648"/>
          </a:xfrm>
        </p:spPr>
        <p:txBody>
          <a:bodyPr/>
          <a:lstStyle/>
          <a:p>
            <a:r>
              <a:rPr lang="en-US" sz="1000" dirty="0" smtClean="0"/>
              <a:t>If any six or more of the symptoms persist of at least 6 months to a degree that impacts developmental level, social and academic/occupational activities</a:t>
            </a:r>
          </a:p>
          <a:p>
            <a:r>
              <a:rPr lang="en-US" sz="1000" dirty="0" smtClean="0"/>
              <a:t>Symptoms –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Often fails to give close attention to details or makes careless mistakes in schoolwork, at work or during other activities. </a:t>
            </a:r>
            <a:r>
              <a:rPr lang="en-US" sz="1000" dirty="0" smtClean="0"/>
              <a:t>(Overlook details, Work is inaccurate)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Often has difficulty sustaining attention in tasks or play activities.</a:t>
            </a:r>
            <a:r>
              <a:rPr lang="en-US" sz="1000" dirty="0" smtClean="0"/>
              <a:t> (Has difficulty remaining focused during lectures, conversations or lengthy readings)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Often does not seem to listen when spoken to directly. </a:t>
            </a:r>
            <a:r>
              <a:rPr lang="en-US" sz="1000" dirty="0" smtClean="0"/>
              <a:t>(Mind seems elsewhere, even in the absence of any obvious distraction)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Often does not follow through on instructions and fails to finish schoolwork, chores or duties in the workplace. </a:t>
            </a:r>
            <a:r>
              <a:rPr lang="en-US" sz="1000" dirty="0" smtClean="0"/>
              <a:t>(Starts tasks but quickly loses focus and is easily sidetracked)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Often has difficulty organizing tasks and activities. </a:t>
            </a:r>
            <a:r>
              <a:rPr lang="en-US" sz="1000" dirty="0" smtClean="0"/>
              <a:t>(Difficulty managing sequential tasks; Difficulty keeping materials and belongings in order, messy, disorganized work; has poor time management, fails to meet deadlines)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Often avoids, dislikes or is reluctant to engage in tasks that require sustained mental effort. </a:t>
            </a:r>
            <a:r>
              <a:rPr lang="en-US" sz="1000" dirty="0" smtClean="0"/>
              <a:t>(Schoolwork or homework, for older adolescents and adults, preparing reports, completing forms, reviewing lengthy papers)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Often loses things necessary for tasks or activities. </a:t>
            </a:r>
            <a:r>
              <a:rPr lang="en-US" sz="1000" dirty="0" smtClean="0"/>
              <a:t>(example, school materials, pencils, books, tools, wallets, keys, paperwork, eyeglasses, mobile telephones)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Is often easily distracted by extraneous stimuli. </a:t>
            </a:r>
            <a:r>
              <a:rPr lang="en-US" sz="1000" dirty="0" smtClean="0"/>
              <a:t>(for older adolescents and adults may include unrelated thought)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00" b="1" dirty="0" smtClean="0"/>
              <a:t>If often forgetful in daily activities. </a:t>
            </a:r>
            <a:r>
              <a:rPr lang="en-US" sz="1000" dirty="0" smtClean="0"/>
              <a:t>(example, doing chores, running errands, for older adolescents and adults, returning calls, paying bills, keeping appointments) </a:t>
            </a:r>
          </a:p>
          <a:p>
            <a:pPr algn="just"/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14296"/>
            <a:ext cx="7524328" cy="884466"/>
          </a:xfrm>
        </p:spPr>
        <p:txBody>
          <a:bodyPr/>
          <a:lstStyle/>
          <a:p>
            <a:pPr algn="ctr"/>
            <a:r>
              <a:rPr lang="en-US" dirty="0" smtClean="0"/>
              <a:t>Symptoms of ADHD – </a:t>
            </a:r>
            <a:br>
              <a:rPr lang="en-US" dirty="0" smtClean="0"/>
            </a:br>
            <a:r>
              <a:rPr lang="en-US" sz="1600" dirty="0" smtClean="0"/>
              <a:t>Persistent pattern of Inattention &amp;/Or Hyperactivity-Impulsivity that interfere with functioning or development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3000378"/>
            <a:ext cx="7269958" cy="4606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000" b="1" dirty="0" smtClean="0"/>
              <a:t>Hyperactivity and Impulsivity: </a:t>
            </a:r>
            <a:r>
              <a:rPr lang="en-US" sz="1000" dirty="0" smtClean="0"/>
              <a:t>Six (or more) of the following symptoms have persisted for at least 6 months to a degree  that is inconsistent with developmental level and that negatively impacts directly  on social and academic/occupational activities: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Often fidgets with or taps hands or feet or squirms in seat.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Often leaves seat in situations when remaining seated is expected </a:t>
            </a:r>
            <a:r>
              <a:rPr lang="en-US" sz="1000" dirty="0" smtClean="0"/>
              <a:t>(e.g., leaves his or her place in the classroom, in the office or other workplace, or in other situations that require remaining in place).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Often runs about or climbs in situations where it is inappropriate.</a:t>
            </a:r>
            <a:r>
              <a:rPr lang="en-US" sz="1000" dirty="0" smtClean="0"/>
              <a:t> (</a:t>
            </a:r>
            <a:r>
              <a:rPr lang="en-US" sz="1000" i="1" dirty="0" smtClean="0"/>
              <a:t>Note: In adolescents or  </a:t>
            </a:r>
            <a:r>
              <a:rPr lang="en-US" sz="1000" dirty="0" smtClean="0"/>
              <a:t>adults, may be limited to feeling restless.)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Often unable to play or engage in leisure activities quietly.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Is often “on the go,” acting as if “driven by a motor” </a:t>
            </a:r>
            <a:r>
              <a:rPr lang="en-US" sz="1000" dirty="0" smtClean="0"/>
              <a:t>(e.g., is unable to be or uncomfortable being still for extended time, as in restaurants, meetings; may be experienced by others as being restless or difficult to keep up with).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Often talks excessively.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Often blurts out an answer before a question has been completed </a:t>
            </a:r>
            <a:r>
              <a:rPr lang="en-US" sz="1000" dirty="0" smtClean="0"/>
              <a:t>(e.g., completes people’s sentences; cannot wait for turn in conversation).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000" b="1" dirty="0" smtClean="0"/>
              <a:t>Often has difficulty waiting his or her turn </a:t>
            </a:r>
            <a:r>
              <a:rPr lang="en-US" sz="1000" dirty="0" smtClean="0"/>
              <a:t>(e.g., while waiting in line).</a:t>
            </a:r>
          </a:p>
          <a:p>
            <a:pPr algn="just"/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&amp; Age Impact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5918" y="1000114"/>
          <a:ext cx="71438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Gender Impact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Age Impact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ADHD is more found in males than in comparison to female.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 If found in female it is more of inattention types and this could be one reason that females are not diagnosed for longer duration with ADHD.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 Further research has also shown that males are more aggressive and physical in nature whereas females are found as more verbal in nature.</a:t>
                      </a:r>
                    </a:p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 Compared with children with mothers aged 29 years or fathers aged 32 years, a higher risk of ADHD was found with decreasing maternal or paternal age.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  For children with an older father (&gt; 30 yrs),the younger mother the higher risk of ADHD</a:t>
                      </a:r>
                    </a:p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357436"/>
            <a:ext cx="6912768" cy="4606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Scientists are studying cause(s) and risk factors in an effort to find better ways to manage and reduce the chances of a person having ADHD.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The cause(s) and risk factors for ADHD are unknown, but current research shows that genetics plays an important role.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 In addition to genetics, scientists are studying other possible causes and risk factors including:</a:t>
            </a:r>
          </a:p>
          <a:p>
            <a:pPr lvl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</a:rPr>
              <a:t>  Brain injury</a:t>
            </a:r>
          </a:p>
          <a:p>
            <a:pPr lvl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</a:rPr>
              <a:t>  Exposure to environmental (e.g., lead) during pregnancy or at a young age</a:t>
            </a:r>
          </a:p>
          <a:p>
            <a:pPr lvl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</a:rPr>
              <a:t>  Alcohol and tobacco use during pregnancy</a:t>
            </a:r>
          </a:p>
          <a:p>
            <a:pPr lvl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</a:rPr>
              <a:t>  Premature delivery</a:t>
            </a:r>
          </a:p>
          <a:p>
            <a:pPr lvl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</a:rPr>
              <a:t>  Low birth weight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1047</Words>
  <Application>Microsoft Office PowerPoint</Application>
  <PresentationFormat>On-screen Show (16:9)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Slide 1</vt:lpstr>
      <vt:lpstr> ADHD - Overview</vt:lpstr>
      <vt:lpstr>Characteristics of ADHD</vt:lpstr>
      <vt:lpstr>Types of ADHD</vt:lpstr>
      <vt:lpstr>Is ADHD curable?</vt:lpstr>
      <vt:lpstr>Symptoms of ADHD –  Persistent pattern of Inattention &amp;/Or Hyperactivity-Impulsivity that interfere with functioning or development</vt:lpstr>
      <vt:lpstr>Symptoms of ADHD –  Persistent pattern of Inattention &amp;/Or Hyperactivity-Impulsivity that interfere with functioning or development</vt:lpstr>
      <vt:lpstr>Gender &amp; Age Impact</vt:lpstr>
      <vt:lpstr>Causes of ADHD</vt:lpstr>
      <vt:lpstr>Early Intervention Activities</vt:lpstr>
      <vt:lpstr>Slide 11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pc</cp:lastModifiedBy>
  <cp:revision>32</cp:revision>
  <dcterms:created xsi:type="dcterms:W3CDTF">2014-04-01T16:27:38Z</dcterms:created>
  <dcterms:modified xsi:type="dcterms:W3CDTF">2020-07-08T07:50:57Z</dcterms:modified>
</cp:coreProperties>
</file>